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1" r:id="rId3"/>
    <p:sldId id="277" r:id="rId4"/>
    <p:sldId id="278" r:id="rId5"/>
    <p:sldId id="279" r:id="rId6"/>
    <p:sldId id="275" r:id="rId7"/>
    <p:sldId id="280" r:id="rId8"/>
    <p:sldId id="274" r:id="rId9"/>
    <p:sldId id="283" r:id="rId10"/>
    <p:sldId id="281" r:id="rId11"/>
    <p:sldId id="284" r:id="rId12"/>
    <p:sldId id="282" r:id="rId13"/>
    <p:sldId id="300" r:id="rId14"/>
    <p:sldId id="286" r:id="rId15"/>
    <p:sldId id="301" r:id="rId16"/>
    <p:sldId id="288" r:id="rId17"/>
    <p:sldId id="302" r:id="rId18"/>
    <p:sldId id="291" r:id="rId19"/>
    <p:sldId id="303" r:id="rId20"/>
    <p:sldId id="293" r:id="rId21"/>
    <p:sldId id="304" r:id="rId22"/>
    <p:sldId id="295" r:id="rId23"/>
    <p:sldId id="305" r:id="rId24"/>
    <p:sldId id="297" r:id="rId25"/>
    <p:sldId id="307" r:id="rId26"/>
    <p:sldId id="296" r:id="rId27"/>
    <p:sldId id="306" r:id="rId28"/>
    <p:sldId id="26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1.jpe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24.png"/><Relationship Id="rId5" Type="http://schemas.openxmlformats.org/officeDocument/2006/relationships/slide" Target="slide11.xml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13.xml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29.gif"/><Relationship Id="rId5" Type="http://schemas.openxmlformats.org/officeDocument/2006/relationships/image" Target="../media/image25.gif"/><Relationship Id="rId10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audio" Target="../media/audio1.wav"/><Relationship Id="rId10" Type="http://schemas.openxmlformats.org/officeDocument/2006/relationships/image" Target="../media/image34.jpeg"/><Relationship Id="rId4" Type="http://schemas.openxmlformats.org/officeDocument/2006/relationships/slide" Target="slide14.xml"/><Relationship Id="rId9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5.jpeg"/><Relationship Id="rId7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audio" Target="../media/audio1.wav"/><Relationship Id="rId10" Type="http://schemas.openxmlformats.org/officeDocument/2006/relationships/image" Target="../media/image37.png"/><Relationship Id="rId4" Type="http://schemas.openxmlformats.org/officeDocument/2006/relationships/slide" Target="slide16.xml"/><Relationship Id="rId9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2.gif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" Target="slide19.xml"/><Relationship Id="rId7" Type="http://schemas.openxmlformats.org/officeDocument/2006/relationships/slide" Target="slide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1.jpeg"/><Relationship Id="rId4" Type="http://schemas.openxmlformats.org/officeDocument/2006/relationships/audio" Target="../media/audio2.wav"/><Relationship Id="rId9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gif"/><Relationship Id="rId5" Type="http://schemas.openxmlformats.org/officeDocument/2006/relationships/image" Target="../media/image4.gif"/><Relationship Id="rId10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2.jpeg"/><Relationship Id="rId7" Type="http://schemas.openxmlformats.org/officeDocument/2006/relationships/slide" Target="slide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10" Type="http://schemas.openxmlformats.org/officeDocument/2006/relationships/image" Target="../media/image44.png"/><Relationship Id="rId4" Type="http://schemas.openxmlformats.org/officeDocument/2006/relationships/slide" Target="slide21.xml"/><Relationship Id="rId9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" Target="slide23.xml"/><Relationship Id="rId7" Type="http://schemas.openxmlformats.org/officeDocument/2006/relationships/slide" Target="slide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9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8.jpeg"/><Relationship Id="rId7" Type="http://schemas.openxmlformats.org/officeDocument/2006/relationships/slide" Target="slide2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49.jpeg"/><Relationship Id="rId7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audio" Target="../media/audio1.wav"/><Relationship Id="rId10" Type="http://schemas.openxmlformats.org/officeDocument/2006/relationships/image" Target="../media/image51.png"/><Relationship Id="rId4" Type="http://schemas.openxmlformats.org/officeDocument/2006/relationships/slide" Target="slide26.xml"/><Relationship Id="rId9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gif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audio" Target="../media/audio1.wav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audio" Target="../media/audio1.wav"/><Relationship Id="rId10" Type="http://schemas.openxmlformats.org/officeDocument/2006/relationships/image" Target="../media/image14.png"/><Relationship Id="rId4" Type="http://schemas.openxmlformats.org/officeDocument/2006/relationships/slide" Target="slide6.xml"/><Relationship Id="rId9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5.jpeg"/><Relationship Id="rId7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2.wav"/><Relationship Id="rId10" Type="http://schemas.openxmlformats.org/officeDocument/2006/relationships/image" Target="../media/image18.jpeg"/><Relationship Id="rId4" Type="http://schemas.openxmlformats.org/officeDocument/2006/relationships/slide" Target="slide9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неклассные мероприятия - ШКОЛЬНЫЙ СУНДУЧОК - Каталог файлов - ШКОЛЬНЫЙ МИ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 rot="20826182">
            <a:off x="3225306" y="1971450"/>
            <a:ext cx="5314475" cy="2728664"/>
          </a:xfrm>
          <a:prstGeom prst="rect">
            <a:avLst/>
          </a:prstGeom>
          <a:noFill/>
        </p:spPr>
        <p:txBody>
          <a:bodyPr wrap="none" rtlCol="0">
            <a:prstTxWarp prst="textFadeRight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загадки о правилах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дорожного движения.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мебель для детского сада своими руками"/>
          <p:cNvPicPr>
            <a:picLocks noChangeAspect="1" noChangeArrowheads="1"/>
          </p:cNvPicPr>
          <p:nvPr/>
        </p:nvPicPr>
        <p:blipFill>
          <a:blip r:embed="rId3" cstate="print"/>
          <a:srcRect l="33804" t="58041" r="33416" b="8585"/>
          <a:stretch>
            <a:fillRect/>
          </a:stretch>
        </p:blipFill>
        <p:spPr bwMode="auto">
          <a:xfrm rot="20532495">
            <a:off x="6426112" y="3741439"/>
            <a:ext cx="2304256" cy="165618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мебель для детского сада своими руками"/>
          <p:cNvPicPr>
            <a:picLocks noChangeAspect="1" noChangeArrowheads="1"/>
          </p:cNvPicPr>
          <p:nvPr/>
        </p:nvPicPr>
        <p:blipFill>
          <a:blip r:embed="rId3" cstate="print"/>
          <a:srcRect l="33804" t="15961" r="33416" b="49214"/>
          <a:stretch>
            <a:fillRect/>
          </a:stretch>
        </p:blipFill>
        <p:spPr bwMode="auto">
          <a:xfrm rot="21049053">
            <a:off x="3975047" y="4753910"/>
            <a:ext cx="2304256" cy="172819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мебель для детского сада своими руками"/>
          <p:cNvPicPr>
            <a:picLocks noChangeAspect="1" noChangeArrowheads="1"/>
          </p:cNvPicPr>
          <p:nvPr/>
        </p:nvPicPr>
        <p:blipFill>
          <a:blip r:embed="rId3" cstate="print"/>
          <a:srcRect t="58041" r="66196" b="8585"/>
          <a:stretch>
            <a:fillRect/>
          </a:stretch>
        </p:blipFill>
        <p:spPr bwMode="auto">
          <a:xfrm rot="21334526">
            <a:off x="3048167" y="565864"/>
            <a:ext cx="2376264" cy="165618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мебель для детского сада своими руками"/>
          <p:cNvPicPr>
            <a:picLocks noChangeAspect="1" noChangeArrowheads="1"/>
          </p:cNvPicPr>
          <p:nvPr/>
        </p:nvPicPr>
        <p:blipFill>
          <a:blip r:embed="rId3" cstate="print"/>
          <a:srcRect t="15961" r="66196" b="49214"/>
          <a:stretch>
            <a:fillRect/>
          </a:stretch>
        </p:blipFill>
        <p:spPr bwMode="auto">
          <a:xfrm>
            <a:off x="5796136" y="260648"/>
            <a:ext cx="2376264" cy="172819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629108" y="5741890"/>
            <a:ext cx="220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Работа выполнена </a:t>
            </a:r>
            <a:r>
              <a:rPr lang="ru-RU" sz="1200" dirty="0" err="1" smtClean="0"/>
              <a:t>Жирновой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Татьяной Александровной</a:t>
            </a:r>
          </a:p>
          <a:p>
            <a:r>
              <a:rPr lang="ru-RU" sz="1200" dirty="0" smtClean="0"/>
              <a:t>Детский сад №102 г. Рыбинска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В столице россии появились &quot; безопасные &quot; остановки. Обществ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9"/>
            <a:ext cx="5881154" cy="43924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4" name="Загнутый угол 3"/>
          <p:cNvSpPr/>
          <p:nvPr/>
        </p:nvSpPr>
        <p:spPr>
          <a:xfrm>
            <a:off x="6516216" y="260648"/>
            <a:ext cx="2448272" cy="270892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Под этим знаком, как ни странно,</a:t>
            </a:r>
            <a:br>
              <a:rPr lang="ru-RU" dirty="0" smtClean="0"/>
            </a:br>
            <a:r>
              <a:rPr lang="ru-RU" dirty="0" smtClean="0"/>
              <a:t>Все ждут чего-то постоянно.</a:t>
            </a:r>
            <a:br>
              <a:rPr lang="ru-RU" dirty="0" smtClean="0"/>
            </a:br>
            <a:r>
              <a:rPr lang="ru-RU" dirty="0" smtClean="0"/>
              <a:t>Кто-то сидя, кто-то стоя…</a:t>
            </a:r>
            <a:br>
              <a:rPr lang="ru-RU" dirty="0" smtClean="0"/>
            </a:br>
            <a:r>
              <a:rPr lang="ru-RU" dirty="0" smtClean="0"/>
              <a:t>Что за место здесь такое?</a:t>
            </a:r>
            <a:endParaRPr lang="ru-RU" dirty="0">
              <a:ln w="38100">
                <a:solidFill>
                  <a:srgbClr val="00B0F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12" descr="Создание благоприятных условий социально-эмоционального развития старших дошкольников через продуктивную деятельность - Плане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20888"/>
            <a:ext cx="1753461" cy="2093108"/>
          </a:xfrm>
          <a:prstGeom prst="rect">
            <a:avLst/>
          </a:prstGeom>
          <a:noFill/>
        </p:spPr>
      </p:pic>
      <p:pic>
        <p:nvPicPr>
          <p:cNvPr id="6" name="Picture 2" descr="LawCar.Ru: 5.16 &quot;Место остановки автобуса и (или) тролле Законы ПДД Приложение 1. Дорожные знаки 5. Знаки особых пред.">
            <a:hlinkClick r:id="rId5" action="ppaction://hlinksldjump">
              <a:snd r:embed="rId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869160"/>
            <a:ext cx="1296144" cy="1730113"/>
          </a:xfrm>
          <a:prstGeom prst="rect">
            <a:avLst/>
          </a:prstGeom>
          <a:noFill/>
        </p:spPr>
      </p:pic>
      <p:pic>
        <p:nvPicPr>
          <p:cNvPr id="15364" name="Picture 4" descr="http://www.pd4pic.com/images/traffic-sign-road-sign-shield-traffic-road-74.png">
            <a:hlinkClick r:id="rId8" action="ppaction://hlinksldjump">
              <a:snd r:embed="rId9" name="laser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4869160"/>
            <a:ext cx="1728192" cy="1728192"/>
          </a:xfrm>
          <a:prstGeom prst="rect">
            <a:avLst/>
          </a:prstGeom>
          <a:noFill/>
        </p:spPr>
      </p:pic>
      <p:pic>
        <p:nvPicPr>
          <p:cNvPr id="15366" name="Picture 6" descr="Пингвин избежать лавины - Стоковое фото stokkete #47520517">
            <a:hlinkClick r:id="rId8" action="ppaction://hlinksldjump">
              <a:snd r:embed="rId9" name="laser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4869160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В столице россии появились &quot; безопасные &quot; остановки. Обществ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9"/>
            <a:ext cx="5881154" cy="43924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4" name="Загнутый угол 3"/>
          <p:cNvSpPr/>
          <p:nvPr/>
        </p:nvSpPr>
        <p:spPr>
          <a:xfrm>
            <a:off x="6516216" y="260648"/>
            <a:ext cx="2448272" cy="316835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Под этим знаком, как ни странно,</a:t>
            </a:r>
            <a:br>
              <a:rPr lang="ru-RU" dirty="0" smtClean="0"/>
            </a:br>
            <a:r>
              <a:rPr lang="ru-RU" dirty="0" smtClean="0"/>
              <a:t>Все ждут чего-то постоянно.</a:t>
            </a:r>
            <a:br>
              <a:rPr lang="ru-RU" dirty="0" smtClean="0"/>
            </a:br>
            <a:r>
              <a:rPr lang="ru-RU" dirty="0" smtClean="0"/>
              <a:t>Кто-то сидя, кто-то стоя…</a:t>
            </a:r>
            <a:br>
              <a:rPr lang="ru-RU" dirty="0" smtClean="0"/>
            </a:br>
            <a:r>
              <a:rPr lang="ru-RU" dirty="0" smtClean="0"/>
              <a:t>Что за место здесь такое?</a:t>
            </a:r>
            <a:endParaRPr lang="ru-RU" dirty="0">
              <a:ln w="38100">
                <a:solidFill>
                  <a:srgbClr val="00B0F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12" descr="Создание благоприятных условий социально-эмоционального развития старших дошкольников через продуктивную деятельность - Плане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20888"/>
            <a:ext cx="1753461" cy="2093108"/>
          </a:xfrm>
          <a:prstGeom prst="rect">
            <a:avLst/>
          </a:prstGeom>
          <a:noFill/>
        </p:spPr>
      </p:pic>
      <p:pic>
        <p:nvPicPr>
          <p:cNvPr id="6" name="Picture 2" descr="LawCar.Ru: 5.16 &quot;Место остановки автобуса и (или) тролле Законы ПДД Приложение 1. Дорожные знаки 5. Знаки особых пред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980728"/>
            <a:ext cx="1326034" cy="1874129"/>
          </a:xfrm>
          <a:prstGeom prst="rect">
            <a:avLst/>
          </a:prstGeom>
          <a:noFill/>
        </p:spPr>
      </p:pic>
      <p:pic>
        <p:nvPicPr>
          <p:cNvPr id="15364" name="Picture 4" descr="http://www.pd4pic.com/images/traffic-sign-road-sign-shield-traffic-road-7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869160"/>
            <a:ext cx="1728192" cy="1728192"/>
          </a:xfrm>
          <a:prstGeom prst="rect">
            <a:avLst/>
          </a:prstGeom>
          <a:noFill/>
        </p:spPr>
      </p:pic>
      <p:pic>
        <p:nvPicPr>
          <p:cNvPr id="15366" name="Picture 6" descr="Пингвин избежать лавины - Стоковое фото stokkete #475205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869160"/>
            <a:ext cx="1584176" cy="15841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732240" y="2708920"/>
            <a:ext cx="1865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Место остановки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автобуса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Все права защищены. . 2013. Нормативные документы. . Дорожные знаки - 22 May 2013 - Blog - Allstarpc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81128"/>
            <a:ext cx="1800200" cy="1800200"/>
          </a:xfrm>
          <a:prstGeom prst="rect">
            <a:avLst/>
          </a:prstGeom>
          <a:noFill/>
        </p:spPr>
      </p:pic>
      <p:sp>
        <p:nvSpPr>
          <p:cNvPr id="5" name="Загнутый угол 4"/>
          <p:cNvSpPr/>
          <p:nvPr/>
        </p:nvSpPr>
        <p:spPr>
          <a:xfrm>
            <a:off x="6156176" y="260648"/>
            <a:ext cx="2808312" cy="22105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Этот знак ну очень строгий,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Коль стоит он на дороге.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Говорит он нам друзья: …</a:t>
            </a:r>
          </a:p>
        </p:txBody>
      </p:sp>
      <p:pic>
        <p:nvPicPr>
          <p:cNvPr id="18434" name="Picture 2" descr="Газета для родителей"/>
          <p:cNvPicPr>
            <a:picLocks noChangeAspect="1" noChangeArrowheads="1"/>
          </p:cNvPicPr>
          <p:nvPr/>
        </p:nvPicPr>
        <p:blipFill>
          <a:blip r:embed="rId6" cstate="print"/>
          <a:srcRect b="6780"/>
          <a:stretch>
            <a:fillRect/>
          </a:stretch>
        </p:blipFill>
        <p:spPr bwMode="auto">
          <a:xfrm>
            <a:off x="323528" y="260648"/>
            <a:ext cx="5442354" cy="39604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8436" name="Picture 4" descr="картинки машин на прозрачном фоне Архив картин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1124744"/>
            <a:ext cx="1975333" cy="891369"/>
          </a:xfrm>
          <a:prstGeom prst="rect">
            <a:avLst/>
          </a:prstGeom>
          <a:noFill/>
        </p:spPr>
      </p:pic>
      <p:pic>
        <p:nvPicPr>
          <p:cNvPr id="18438" name="Picture 6" descr="РЕТРО АВТО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1340768"/>
            <a:ext cx="1854813" cy="1003516"/>
          </a:xfrm>
          <a:prstGeom prst="rect">
            <a:avLst/>
          </a:prstGeom>
          <a:noFill/>
        </p:spPr>
      </p:pic>
      <p:pic>
        <p:nvPicPr>
          <p:cNvPr id="18440" name="Picture 8" descr="Товары и услуги.Товары и услуги компании &quot;Дорожные знаки, Дорожная разметка, Лежачие полицейские - &quot;Бест Статус Компани&quot;&quot; - Стра">
            <a:hlinkClick r:id="rId9" action="ppaction://hlinksldjump" highlightClick="1">
              <a:snd r:embed="rId10" name="laser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4581128"/>
            <a:ext cx="1800200" cy="1800200"/>
          </a:xfrm>
          <a:prstGeom prst="rect">
            <a:avLst/>
          </a:prstGeom>
          <a:noFill/>
        </p:spPr>
      </p:pic>
      <p:pic>
        <p:nvPicPr>
          <p:cNvPr id="18442" name="Picture 10" descr="http://www.kurskadmin.ru/sites/default/files/field/image/ostanovka_zapreshchena.png">
            <a:hlinkClick r:id="rId9" action="ppaction://hlinksldjump">
              <a:snd r:embed="rId10" name="laser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450912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нутый угол 4"/>
          <p:cNvSpPr/>
          <p:nvPr/>
        </p:nvSpPr>
        <p:spPr>
          <a:xfrm>
            <a:off x="6156176" y="260648"/>
            <a:ext cx="2808312" cy="22105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Этот знак ну очень строгий,</a:t>
            </a:r>
          </a:p>
          <a:p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Коль стоит он на дороге.</a:t>
            </a:r>
          </a:p>
          <a:p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Говорит он нам друзья: …</a:t>
            </a:r>
          </a:p>
        </p:txBody>
      </p:sp>
      <p:pic>
        <p:nvPicPr>
          <p:cNvPr id="18434" name="Picture 2" descr="Газета для родителей"/>
          <p:cNvPicPr>
            <a:picLocks noChangeAspect="1" noChangeArrowheads="1"/>
          </p:cNvPicPr>
          <p:nvPr/>
        </p:nvPicPr>
        <p:blipFill>
          <a:blip r:embed="rId3" cstate="print"/>
          <a:srcRect b="6780"/>
          <a:stretch>
            <a:fillRect/>
          </a:stretch>
        </p:blipFill>
        <p:spPr bwMode="auto">
          <a:xfrm>
            <a:off x="395536" y="188640"/>
            <a:ext cx="5442354" cy="39604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8436" name="Picture 4" descr="картинки машин на прозрачном фоне Архив карти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24744"/>
            <a:ext cx="1975333" cy="891369"/>
          </a:xfrm>
          <a:prstGeom prst="rect">
            <a:avLst/>
          </a:prstGeom>
          <a:noFill/>
        </p:spPr>
      </p:pic>
      <p:pic>
        <p:nvPicPr>
          <p:cNvPr id="18438" name="Picture 6" descr="РЕТРО АВТО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268760"/>
            <a:ext cx="1854813" cy="1003516"/>
          </a:xfrm>
          <a:prstGeom prst="rect">
            <a:avLst/>
          </a:prstGeom>
          <a:noFill/>
        </p:spPr>
      </p:pic>
      <p:pic>
        <p:nvPicPr>
          <p:cNvPr id="18440" name="Picture 8" descr="Товары и услуги.Товары и услуги компании &quot;Дорожные знаки, Дорожная разметка, Лежачие полицейские - &quot;Бест Статус Компани&quot;&quot; - Стр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581128"/>
            <a:ext cx="1800200" cy="1800200"/>
          </a:xfrm>
          <a:prstGeom prst="rect">
            <a:avLst/>
          </a:prstGeom>
          <a:noFill/>
        </p:spPr>
      </p:pic>
      <p:pic>
        <p:nvPicPr>
          <p:cNvPr id="18442" name="Picture 10" descr="http://www.kurskadmin.ru/sites/default/files/field/image/ostanovka_zapreshchen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509120"/>
            <a:ext cx="2016224" cy="2016224"/>
          </a:xfrm>
          <a:prstGeom prst="rect">
            <a:avLst/>
          </a:prstGeom>
          <a:noFill/>
        </p:spPr>
      </p:pic>
      <p:pic>
        <p:nvPicPr>
          <p:cNvPr id="11" name="Picture 2" descr="Все права защищены. . 2013. Нормативные документы. . Дорожные знаки - 22 May 2013 - Blog - Allstarp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548680"/>
            <a:ext cx="1008112" cy="100811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228184" y="1700808"/>
            <a:ext cx="3078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Ездить здесь совсем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нельзя!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Ярославская область :: Imenno.ru :: Pag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754913" cy="43204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6" name="Загнутый угол 5"/>
          <p:cNvSpPr/>
          <p:nvPr/>
        </p:nvSpPr>
        <p:spPr>
          <a:xfrm>
            <a:off x="6444208" y="476672"/>
            <a:ext cx="2520280" cy="244827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620688"/>
            <a:ext cx="2232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Если нужно вам лечиться,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Знак подскажет, где ………………..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Сто серьезных докторов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Там вам скажут: "Будь здоров!"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388" name="Picture 4" descr="знак телефон картинки Архив картинок">
            <a:hlinkClick r:id="rId4" action="ppaction://hlinksldjump">
              <a:snd r:embed="rId5" name="laser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5013176"/>
            <a:ext cx="1584176" cy="1584176"/>
          </a:xfrm>
          <a:prstGeom prst="rect">
            <a:avLst/>
          </a:prstGeom>
          <a:noFill/>
        </p:spPr>
      </p:pic>
      <p:pic>
        <p:nvPicPr>
          <p:cNvPr id="16390" name="Picture 6" descr="Пешеходная дорожка ходьба дорожка пешеходная дорожка дорожный знак на пост полюс, большой синий круглый изолированный маршрут дв">
            <a:hlinkClick r:id="rId4" action="ppaction://hlinksldjump">
              <a:snd r:embed="rId5" name="laser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941168"/>
            <a:ext cx="1584176" cy="1584176"/>
          </a:xfrm>
          <a:prstGeom prst="rect">
            <a:avLst/>
          </a:prstGeom>
          <a:noFill/>
        </p:spPr>
      </p:pic>
      <p:pic>
        <p:nvPicPr>
          <p:cNvPr id="16392" name="Picture 8" descr="пятница Записи с меткой пятница Настроение и Позитив : LiveInternet - Российский Сервис Онлайн-Дневников">
            <a:hlinkClick r:id="rId8" action="ppaction://hlinksldjump">
              <a:snd r:embed="rId9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 l="22483" t="24720" r="25525" b="7240"/>
          <a:stretch>
            <a:fillRect/>
          </a:stretch>
        </p:blipFill>
        <p:spPr bwMode="auto">
          <a:xfrm>
            <a:off x="4499992" y="4935330"/>
            <a:ext cx="1152128" cy="1681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Ярославская область :: Imenno.ru :: Pag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754913" cy="43204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6" name="Загнутый угол 5"/>
          <p:cNvSpPr/>
          <p:nvPr/>
        </p:nvSpPr>
        <p:spPr>
          <a:xfrm>
            <a:off x="6444208" y="476672"/>
            <a:ext cx="2520280" cy="302433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620688"/>
            <a:ext cx="2232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Если нужно вам лечиться,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Знак подскажет, где ………………..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Сто серьезных докторов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Там вам скажут: "Будь здоров!"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388" name="Picture 4" descr="знак телефон картинки Архив карти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013176"/>
            <a:ext cx="1584176" cy="1584176"/>
          </a:xfrm>
          <a:prstGeom prst="rect">
            <a:avLst/>
          </a:prstGeom>
          <a:noFill/>
        </p:spPr>
      </p:pic>
      <p:pic>
        <p:nvPicPr>
          <p:cNvPr id="16390" name="Picture 6" descr="Пешеходная дорожка ходьба дорожка пешеходная дорожка дорожный знак на пост полюс, большой синий круглый изолированный маршрут д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941168"/>
            <a:ext cx="1584176" cy="1584176"/>
          </a:xfrm>
          <a:prstGeom prst="rect">
            <a:avLst/>
          </a:prstGeom>
          <a:noFill/>
        </p:spPr>
      </p:pic>
      <p:pic>
        <p:nvPicPr>
          <p:cNvPr id="16392" name="Picture 8" descr="пятница Записи с меткой пятница Настроение и Позитив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/>
          <a:srcRect l="22483" t="24720" r="25525" b="7240"/>
          <a:stretch>
            <a:fillRect/>
          </a:stretch>
        </p:blipFill>
        <p:spPr bwMode="auto">
          <a:xfrm>
            <a:off x="3779912" y="692696"/>
            <a:ext cx="1152128" cy="16814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60232" y="29969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Близко больница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1680" y="1667709"/>
            <a:ext cx="65" cy="3200876"/>
          </a:xfrm>
          <a:prstGeom prst="rect">
            <a:avLst/>
          </a:prstGeom>
          <a:solidFill>
            <a:srgbClr val="FFFF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Grande"/>
                <a:cs typeface="Arial" pitchFamily="34" charset="0"/>
              </a:rPr>
              <a:t/>
            </a:r>
            <a:br>
              <a:rPr kumimoji="0" lang="ru-RU" sz="10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Grande"/>
                <a:cs typeface="Arial" pitchFamily="34" charset="0"/>
              </a:rPr>
            </a:br>
            <a:endParaRPr kumimoji="0" lang="ru-RU" sz="10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Grande"/>
              <a:cs typeface="Arial" pitchFamily="34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6372200" y="332656"/>
            <a:ext cx="2210544" cy="280831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дождь и в ясную погоду</a:t>
            </a:r>
            <a:br>
              <a:rPr lang="ru-RU" dirty="0" smtClean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Здесь не ходят пешеходы.</a:t>
            </a:r>
            <a:br>
              <a:rPr lang="ru-RU" dirty="0" smtClean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Говорит им знак одно:</a:t>
            </a:r>
            <a:br>
              <a:rPr lang="ru-RU" dirty="0" smtClean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4338" name="Picture 2" descr="Материалы за Июнь 2009 года &quot; Страница 11 &quot; Белая Калитва"/>
          <p:cNvPicPr>
            <a:picLocks noChangeAspect="1" noChangeArrowheads="1"/>
          </p:cNvPicPr>
          <p:nvPr/>
        </p:nvPicPr>
        <p:blipFill>
          <a:blip r:embed="rId3" cstate="print"/>
          <a:srcRect b="26921"/>
          <a:stretch>
            <a:fillRect/>
          </a:stretch>
        </p:blipFill>
        <p:spPr bwMode="auto">
          <a:xfrm>
            <a:off x="323528" y="260647"/>
            <a:ext cx="5832648" cy="39799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4340" name="Picture 4" descr="Политика">
            <a:hlinkClick r:id="rId4" action="ppaction://hlinksldjump">
              <a:snd r:embed="rId5" name="laser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5013176"/>
            <a:ext cx="1512168" cy="1512168"/>
          </a:xfrm>
          <a:prstGeom prst="rect">
            <a:avLst/>
          </a:prstGeom>
          <a:noFill/>
        </p:spPr>
      </p:pic>
      <p:pic>
        <p:nvPicPr>
          <p:cNvPr id="14342" name="Picture 6" descr="ООО &quot;ЮСТ&quot; Дорожные знаки Продукция Запрещающие знаки">
            <a:hlinkClick r:id="rId7" action="ppaction://hlinksldjump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5085184"/>
            <a:ext cx="1475656" cy="1475656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771800" y="5301208"/>
            <a:ext cx="936104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8" descr="Дорожный знак 1.31 Тоннель &quot;СИГНАЛ-П&quot;">
            <a:hlinkClick r:id="rId4" action="ppaction://hlinksldjump">
              <a:snd r:embed="rId5" name="laser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4869160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1680" y="1667709"/>
            <a:ext cx="65" cy="3200876"/>
          </a:xfrm>
          <a:prstGeom prst="rect">
            <a:avLst/>
          </a:prstGeom>
          <a:solidFill>
            <a:srgbClr val="FFFF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Grande"/>
                <a:cs typeface="Arial" pitchFamily="34" charset="0"/>
              </a:rPr>
              <a:t/>
            </a:r>
            <a:br>
              <a:rPr kumimoji="0" lang="ru-RU" sz="10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Grande"/>
                <a:cs typeface="Arial" pitchFamily="34" charset="0"/>
              </a:rPr>
            </a:br>
            <a:endParaRPr kumimoji="0" lang="ru-RU" sz="10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ucida Grande"/>
              <a:cs typeface="Arial" pitchFamily="34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6372200" y="332656"/>
            <a:ext cx="2448272" cy="280831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дождь и в ясную погоду</a:t>
            </a:r>
            <a:br>
              <a:rPr lang="ru-RU" dirty="0" smtClean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Здесь не ходят пешеходы.</a:t>
            </a:r>
            <a:br>
              <a:rPr lang="ru-RU" dirty="0" smtClean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Говорит им знак одно:</a:t>
            </a:r>
            <a:br>
              <a:rPr lang="ru-RU" dirty="0" smtClean="0">
                <a:solidFill>
                  <a:srgbClr val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4338" name="Picture 2" descr="Материалы за Июнь 2009 года &quot; Страница 11 &quot; Белая Калитва"/>
          <p:cNvPicPr>
            <a:picLocks noChangeAspect="1" noChangeArrowheads="1"/>
          </p:cNvPicPr>
          <p:nvPr/>
        </p:nvPicPr>
        <p:blipFill>
          <a:blip r:embed="rId3" cstate="print"/>
          <a:srcRect b="26921"/>
          <a:stretch>
            <a:fillRect/>
          </a:stretch>
        </p:blipFill>
        <p:spPr bwMode="auto">
          <a:xfrm>
            <a:off x="323528" y="260647"/>
            <a:ext cx="5832648" cy="39799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4340" name="Picture 4" descr="Полит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013176"/>
            <a:ext cx="1512168" cy="1512168"/>
          </a:xfrm>
          <a:prstGeom prst="rect">
            <a:avLst/>
          </a:prstGeom>
          <a:noFill/>
        </p:spPr>
      </p:pic>
      <p:pic>
        <p:nvPicPr>
          <p:cNvPr id="14342" name="Picture 6" descr="ООО &quot;ЮСТ&quot; Дорожные знаки Продукция Запрещающие зна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844824"/>
            <a:ext cx="1475656" cy="1475656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15616" y="2060848"/>
            <a:ext cx="936104" cy="10081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8" descr="Дорожный знак 1.31 Тоннель &quot;СИГНАЛ-П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869160"/>
            <a:ext cx="1512168" cy="15121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372200" y="2420888"/>
            <a:ext cx="241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Вам ходить запрещено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Дорожный знак &quot;Пункт питания&quot;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653136"/>
            <a:ext cx="1368152" cy="1895822"/>
          </a:xfrm>
          <a:prstGeom prst="rect">
            <a:avLst/>
          </a:prstGeom>
          <a:noFill/>
        </p:spPr>
      </p:pic>
      <p:pic>
        <p:nvPicPr>
          <p:cNvPr id="12290" name="Picture 2" descr="Как правильно вести себя на улицах большого города - презентация для начальной школы"/>
          <p:cNvPicPr>
            <a:picLocks noChangeAspect="1" noChangeArrowheads="1"/>
          </p:cNvPicPr>
          <p:nvPr/>
        </p:nvPicPr>
        <p:blipFill>
          <a:blip r:embed="rId6" cstate="print"/>
          <a:srcRect l="14175" t="19681" r="14951" b="8500"/>
          <a:stretch>
            <a:fillRect/>
          </a:stretch>
        </p:blipFill>
        <p:spPr bwMode="auto">
          <a:xfrm>
            <a:off x="323528" y="332656"/>
            <a:ext cx="5400600" cy="41044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Загнутый угол 5"/>
          <p:cNvSpPr/>
          <p:nvPr/>
        </p:nvSpPr>
        <p:spPr>
          <a:xfrm>
            <a:off x="6084168" y="260648"/>
            <a:ext cx="2808312" cy="201622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47667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 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Коли вам нужна еда,</a:t>
            </a:r>
            <a:b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То пожалуйте сюда.</a:t>
            </a:r>
            <a:b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Эй, шофер, внимание!</a:t>
            </a:r>
            <a:b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Скоро………………………….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292" name="Picture 4" descr="6.15 Место отдыха - Знаки сервиса, дорожные знаки">
            <a:hlinkClick r:id="rId7" action="ppaction://hlinksldjump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4670518"/>
            <a:ext cx="1224136" cy="1842326"/>
          </a:xfrm>
          <a:prstGeom prst="rect">
            <a:avLst/>
          </a:prstGeom>
          <a:noFill/>
        </p:spPr>
      </p:pic>
      <p:pic>
        <p:nvPicPr>
          <p:cNvPr id="12294" name="Picture 6" descr="Клипарт дорожные знаки">
            <a:hlinkClick r:id="rId7" action="ppaction://hlinksldjump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725144"/>
            <a:ext cx="1332148" cy="1776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Как правильно вести себя на улицах большого города - презентация для начальной школы"/>
          <p:cNvPicPr>
            <a:picLocks noChangeAspect="1" noChangeArrowheads="1"/>
          </p:cNvPicPr>
          <p:nvPr/>
        </p:nvPicPr>
        <p:blipFill>
          <a:blip r:embed="rId3" cstate="print"/>
          <a:srcRect l="14175" t="19681" r="14951" b="8500"/>
          <a:stretch>
            <a:fillRect/>
          </a:stretch>
        </p:blipFill>
        <p:spPr bwMode="auto">
          <a:xfrm>
            <a:off x="323528" y="332656"/>
            <a:ext cx="5400600" cy="41044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Загнутый угол 5"/>
          <p:cNvSpPr/>
          <p:nvPr/>
        </p:nvSpPr>
        <p:spPr>
          <a:xfrm>
            <a:off x="6084168" y="260648"/>
            <a:ext cx="2808312" cy="201622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47667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 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Коли вам нужна еда,</a:t>
            </a:r>
            <a:b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То пожалуйте сюда.</a:t>
            </a:r>
            <a:b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Эй, шофер, внимание!</a:t>
            </a:r>
            <a:b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Скоро </a:t>
            </a:r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пункт питания!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292" name="Picture 4" descr="6.15 Место отдыха - Знаки сервиса, дорожные зна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670518"/>
            <a:ext cx="1224136" cy="1842326"/>
          </a:xfrm>
          <a:prstGeom prst="rect">
            <a:avLst/>
          </a:prstGeom>
          <a:noFill/>
        </p:spPr>
      </p:pic>
      <p:pic>
        <p:nvPicPr>
          <p:cNvPr id="12294" name="Picture 6" descr="Клипарт дорожные зна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25144"/>
            <a:ext cx="1332148" cy="1776197"/>
          </a:xfrm>
          <a:prstGeom prst="rect">
            <a:avLst/>
          </a:prstGeom>
          <a:noFill/>
        </p:spPr>
      </p:pic>
      <p:pic>
        <p:nvPicPr>
          <p:cNvPr id="9" name="Picture 2" descr="Дорожный знак &quot;Пункт питания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980728"/>
            <a:ext cx="727521" cy="1008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6" descr="Дорожные знаки: продам в разделе Оборудование для бизнеса по доступной цене, в продаже Дорожные знаки с фотографиями и описанием">
            <a:hlinkClick r:id="rId3" action="ppaction://hlinksldjump">
              <a:snd r:embed="rId4" name="laser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869160"/>
            <a:ext cx="1296144" cy="1296144"/>
          </a:xfrm>
          <a:prstGeom prst="rect">
            <a:avLst/>
          </a:prstGeom>
          <a:noFill/>
        </p:spPr>
      </p:pic>
      <p:pic>
        <p:nvPicPr>
          <p:cNvPr id="9" name="Picture 8" descr="ПДД РБ 2007-2008 года, глава 1. Общие положения (ADrive.by)">
            <a:hlinkClick r:id="rId3" action="ppaction://hlinksldjump">
              <a:snd r:embed="rId4" name="laser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941168"/>
            <a:ext cx="1368152" cy="1368152"/>
          </a:xfrm>
          <a:prstGeom prst="rect">
            <a:avLst/>
          </a:prstGeom>
          <a:noFill/>
        </p:spPr>
      </p:pic>
      <p:pic>
        <p:nvPicPr>
          <p:cNvPr id="10" name="Picture 4" descr="Автомобильные новости"/>
          <p:cNvPicPr>
            <a:picLocks noChangeAspect="1" noChangeArrowheads="1"/>
          </p:cNvPicPr>
          <p:nvPr/>
        </p:nvPicPr>
        <p:blipFill>
          <a:blip r:embed="rId7" cstate="print"/>
          <a:srcRect l="9838" t="6951" r="9838" b="11151"/>
          <a:stretch>
            <a:fillRect/>
          </a:stretch>
        </p:blipFill>
        <p:spPr bwMode="auto">
          <a:xfrm>
            <a:off x="467544" y="332656"/>
            <a:ext cx="5472608" cy="418493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2" descr="Создание благоприятных условий социально-эмоционального развития старших дошкольников через продуктивную деятельность - Планет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988840"/>
            <a:ext cx="1512168" cy="1805076"/>
          </a:xfrm>
          <a:prstGeom prst="rect">
            <a:avLst/>
          </a:prstGeom>
          <a:noFill/>
        </p:spPr>
      </p:pic>
      <p:pic>
        <p:nvPicPr>
          <p:cNvPr id="12" name="Picture 2" descr="TUNINGBOR.COM.UA :: Просмотр темы - Общие положения и порядок регистрации!">
            <a:hlinkClick r:id="rId9" action="ppaction://hlinksldjump">
              <a:snd r:embed="rId10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4725144"/>
            <a:ext cx="581025" cy="1905000"/>
          </a:xfrm>
          <a:prstGeom prst="rect">
            <a:avLst/>
          </a:prstGeom>
          <a:noFill/>
        </p:spPr>
      </p:pic>
      <p:sp>
        <p:nvSpPr>
          <p:cNvPr id="13" name="Загнутый угол 12"/>
          <p:cNvSpPr/>
          <p:nvPr/>
        </p:nvSpPr>
        <p:spPr>
          <a:xfrm>
            <a:off x="6156176" y="2204864"/>
            <a:ext cx="2808312" cy="2088232"/>
          </a:xfrm>
          <a:prstGeom prst="foldedCorner">
            <a:avLst/>
          </a:prstGeom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2348880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Стой!</a:t>
            </a:r>
          </a:p>
          <a:p>
            <a:r>
              <a:rPr lang="ru-RU" dirty="0" smtClean="0"/>
              <a:t> Машины движутся!</a:t>
            </a:r>
            <a:br>
              <a:rPr lang="ru-RU" dirty="0" smtClean="0"/>
            </a:br>
            <a:r>
              <a:rPr lang="ru-RU" dirty="0" smtClean="0"/>
              <a:t>Там, где сошлись пути,</a:t>
            </a:r>
            <a:br>
              <a:rPr lang="ru-RU" dirty="0" smtClean="0"/>
            </a:br>
            <a:r>
              <a:rPr lang="ru-RU" dirty="0" smtClean="0"/>
              <a:t>Кто поможет улицу</a:t>
            </a:r>
            <a:br>
              <a:rPr lang="ru-RU" dirty="0" smtClean="0"/>
            </a:br>
            <a:r>
              <a:rPr lang="ru-RU" dirty="0" smtClean="0"/>
              <a:t>Людям перейти? 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6228184" y="404664"/>
            <a:ext cx="2736304" cy="1728192"/>
          </a:xfrm>
          <a:prstGeom prst="downArrowCallou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Отгадай загадку и выбери правильный знак. Если ответ верный прозвучат </a:t>
            </a:r>
            <a:r>
              <a:rPr lang="ru-RU" dirty="0" err="1" smtClean="0">
                <a:solidFill>
                  <a:schemeClr val="tx1"/>
                </a:solidFill>
              </a:rPr>
              <a:t>аппладисмены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Обои для рабочего стола Парк скачать бесплатно &quot; Страница 2 &quot; oboi.cc - Обои для рабочего сто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957025" cy="396044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Загнутый угол 5"/>
          <p:cNvSpPr/>
          <p:nvPr/>
        </p:nvSpPr>
        <p:spPr>
          <a:xfrm>
            <a:off x="6444208" y="404664"/>
            <a:ext cx="2520280" cy="230425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620688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Если вышел на прогулку,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 пройдя по переулку,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Знак увидел ты такой –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Пешеход! Знак это твой! </a:t>
            </a:r>
          </a:p>
        </p:txBody>
      </p:sp>
      <p:pic>
        <p:nvPicPr>
          <p:cNvPr id="8" name="Picture 4" descr="ПДД РБ 2007-2008 года, глава 1. Общие положения (ADrive.by)">
            <a:hlinkClick r:id="rId4" action="ppaction://hlinksldjump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725144"/>
            <a:ext cx="1944216" cy="1944216"/>
          </a:xfrm>
          <a:prstGeom prst="rect">
            <a:avLst/>
          </a:prstGeom>
          <a:noFill/>
        </p:spPr>
      </p:pic>
      <p:pic>
        <p:nvPicPr>
          <p:cNvPr id="10244" name="Picture 4" descr="Как очень смешные указательные дорожные знаки фото или картинки">
            <a:hlinkClick r:id="rId7" action="ppaction://hlinksldjump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941168"/>
            <a:ext cx="1512168" cy="1512168"/>
          </a:xfrm>
          <a:prstGeom prst="rect">
            <a:avLst/>
          </a:prstGeom>
          <a:noFill/>
        </p:spPr>
      </p:pic>
      <p:pic>
        <p:nvPicPr>
          <p:cNvPr id="10246" name="Picture 6" descr="дорожные знаки Бесплатные фото и векторы">
            <a:hlinkClick r:id="rId7" action="ppaction://hlinksldjump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869160"/>
            <a:ext cx="1584176" cy="1584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Обои для рабочего стола Парк скачать бесплатно &quot; Страница 2 &quot; oboi.cc - Обои для рабочего сто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957025" cy="396044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Загнутый угол 5"/>
          <p:cNvSpPr/>
          <p:nvPr/>
        </p:nvSpPr>
        <p:spPr>
          <a:xfrm>
            <a:off x="6444208" y="404664"/>
            <a:ext cx="2520280" cy="252028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620688"/>
            <a:ext cx="2520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Если вышел на прогулку,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 пройдя по переулку,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Знак увидел ты такой –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Пешеход! Знак это твой!</a:t>
            </a:r>
          </a:p>
          <a:p>
            <a:endParaRPr lang="ru-RU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4" descr="ПДД РБ 2007-2008 года, глава 1. Общие положения (ADrive.by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832" y="1471428"/>
            <a:ext cx="1394864" cy="1394864"/>
          </a:xfrm>
          <a:prstGeom prst="rect">
            <a:avLst/>
          </a:prstGeom>
          <a:noFill/>
        </p:spPr>
      </p:pic>
      <p:pic>
        <p:nvPicPr>
          <p:cNvPr id="10244" name="Picture 4" descr="Как очень смешные указательные дорожные знаки фото или карти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941168"/>
            <a:ext cx="1512168" cy="1512168"/>
          </a:xfrm>
          <a:prstGeom prst="rect">
            <a:avLst/>
          </a:prstGeom>
          <a:noFill/>
        </p:spPr>
      </p:pic>
      <p:pic>
        <p:nvPicPr>
          <p:cNvPr id="10246" name="Picture 6" descr="дорожные знаки Бесплатные фото и вектор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869160"/>
            <a:ext cx="1584176" cy="158417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16216" y="2420888"/>
            <a:ext cx="238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Пешеходная дорожка.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Бесплатный Вектор: Войдите, Дорожный Знак, Roadsign - Бесплатное изображение на Pixabay - 160658">
            <a:hlinkClick r:id="rId3" action="ppaction://hlinksldjump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869160"/>
            <a:ext cx="1810561" cy="1456407"/>
          </a:xfrm>
          <a:prstGeom prst="rect">
            <a:avLst/>
          </a:prstGeom>
          <a:noFill/>
        </p:spPr>
      </p:pic>
      <p:pic>
        <p:nvPicPr>
          <p:cNvPr id="8194" name="Picture 2" descr="Знак стоп на жд переезде Официальный диле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5753100" cy="4314826"/>
          </a:xfrm>
          <a:prstGeom prst="foldedCorner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8198" name="Picture 6" descr="Найти бесплатные вектор inbetweening ребенка Искусство, Поиск, Сайт бесплатных векторов">
            <a:hlinkClick r:id="rId7" action="ppaction://hlinksldjump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5085184"/>
            <a:ext cx="1460445" cy="1296145"/>
          </a:xfrm>
          <a:prstGeom prst="rect">
            <a:avLst/>
          </a:prstGeom>
          <a:noFill/>
        </p:spPr>
      </p:pic>
      <p:pic>
        <p:nvPicPr>
          <p:cNvPr id="8" name="Picture 2" descr="Трафик, Улица и Дорога Вектор">
            <a:hlinkClick r:id="rId7" action="ppaction://hlinksldjump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 l="19895" t="64968" r="61454" b="16132"/>
          <a:stretch>
            <a:fillRect/>
          </a:stretch>
        </p:blipFill>
        <p:spPr bwMode="auto">
          <a:xfrm>
            <a:off x="2555775" y="4653136"/>
            <a:ext cx="1656185" cy="1872208"/>
          </a:xfrm>
          <a:prstGeom prst="rect">
            <a:avLst/>
          </a:prstGeom>
          <a:noFill/>
        </p:spPr>
      </p:pic>
      <p:sp>
        <p:nvSpPr>
          <p:cNvPr id="9" name="Загнутый угол 8"/>
          <p:cNvSpPr/>
          <p:nvPr/>
        </p:nvSpPr>
        <p:spPr>
          <a:xfrm>
            <a:off x="6372200" y="404664"/>
            <a:ext cx="2592288" cy="266429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88832" y="620688"/>
            <a:ext cx="2403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Не один здесь знак, а много: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Здесь железная дорога!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Рельсы, шпалы и пути 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 поездами не шути не шути.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Знак стоп на жд переезде Официальный дил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753100" cy="4314826"/>
          </a:xfrm>
          <a:prstGeom prst="foldedCorner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8198" name="Picture 6" descr="Найти бесплатные вектор inbetweening ребенка Искусство, Поиск, Сайт бесплатных вектор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85184"/>
            <a:ext cx="1460445" cy="1296145"/>
          </a:xfrm>
          <a:prstGeom prst="rect">
            <a:avLst/>
          </a:prstGeom>
          <a:noFill/>
        </p:spPr>
      </p:pic>
      <p:pic>
        <p:nvPicPr>
          <p:cNvPr id="8" name="Picture 2" descr="Трафик, Улица и Дорога Вектор"/>
          <p:cNvPicPr>
            <a:picLocks noChangeAspect="1" noChangeArrowheads="1"/>
          </p:cNvPicPr>
          <p:nvPr/>
        </p:nvPicPr>
        <p:blipFill>
          <a:blip r:embed="rId5" cstate="print"/>
          <a:srcRect l="19895" t="64968" r="61454" b="16132"/>
          <a:stretch>
            <a:fillRect/>
          </a:stretch>
        </p:blipFill>
        <p:spPr bwMode="auto">
          <a:xfrm>
            <a:off x="2555775" y="4653136"/>
            <a:ext cx="1656185" cy="1872208"/>
          </a:xfrm>
          <a:prstGeom prst="rect">
            <a:avLst/>
          </a:prstGeom>
          <a:noFill/>
        </p:spPr>
      </p:pic>
      <p:sp>
        <p:nvSpPr>
          <p:cNvPr id="9" name="Загнутый угол 8"/>
          <p:cNvSpPr/>
          <p:nvPr/>
        </p:nvSpPr>
        <p:spPr>
          <a:xfrm>
            <a:off x="6372200" y="404664"/>
            <a:ext cx="2592288" cy="302433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88832" y="620688"/>
            <a:ext cx="2403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Не один здесь знак, а много: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Здесь железная дорога!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Рельсы, шпалы и пути </a:t>
            </a:r>
          </a:p>
          <a:p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 поездами не шути не шути.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2636912"/>
            <a:ext cx="2207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Железнодорожный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переезд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" name="Picture 2" descr="Бесплатный Вектор: Войдите, Дорожный Знак, Roadsign - Бесплатное изображение на Pixabay - 1606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700808"/>
            <a:ext cx="1296144" cy="10426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88224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Фотофакт: центр Севастополя перекопали - площадь Лазарева в траншеях - В горо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5953125" cy="446722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7" name="Picture 2" descr="Трафик, Улица и Дорога Вектор">
            <a:hlinkClick r:id="rId4" action="ppaction://hlinksldjump">
              <a:snd r:embed="rId5" name="laser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l="19894" t="15356" r="62698" b="66925"/>
          <a:stretch>
            <a:fillRect/>
          </a:stretch>
        </p:blipFill>
        <p:spPr bwMode="auto">
          <a:xfrm>
            <a:off x="2339752" y="4941168"/>
            <a:ext cx="1584176" cy="1697331"/>
          </a:xfrm>
          <a:prstGeom prst="rect">
            <a:avLst/>
          </a:prstGeom>
          <a:noFill/>
        </p:spPr>
      </p:pic>
      <p:pic>
        <p:nvPicPr>
          <p:cNvPr id="8" name="Picture 2" descr="Трафик, Улица и Дорога Вектор">
            <a:hlinkClick r:id="rId4" action="ppaction://hlinksldjump">
              <a:snd r:embed="rId5" name="laser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l="19894" t="31893" r="62698" b="50388"/>
          <a:stretch>
            <a:fillRect/>
          </a:stretch>
        </p:blipFill>
        <p:spPr bwMode="auto">
          <a:xfrm>
            <a:off x="4139951" y="4797152"/>
            <a:ext cx="1646583" cy="1764196"/>
          </a:xfrm>
          <a:prstGeom prst="rect">
            <a:avLst/>
          </a:prstGeom>
          <a:noFill/>
        </p:spPr>
      </p:pic>
      <p:pic>
        <p:nvPicPr>
          <p:cNvPr id="9" name="Picture 2" descr="Трафик, Улица и Дорога Вектор">
            <a:hlinkClick r:id="rId7" action="ppaction://hlinksldjump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l="59683" t="67330" r="19179" b="16133"/>
          <a:stretch>
            <a:fillRect/>
          </a:stretch>
        </p:blipFill>
        <p:spPr bwMode="auto">
          <a:xfrm>
            <a:off x="395536" y="5013176"/>
            <a:ext cx="1923642" cy="1584176"/>
          </a:xfrm>
          <a:prstGeom prst="rect">
            <a:avLst/>
          </a:prstGeom>
          <a:noFill/>
        </p:spPr>
      </p:pic>
      <p:sp>
        <p:nvSpPr>
          <p:cNvPr id="10" name="Загнутый угол 9"/>
          <p:cNvSpPr/>
          <p:nvPr/>
        </p:nvSpPr>
        <p:spPr>
          <a:xfrm>
            <a:off x="6444208" y="548680"/>
            <a:ext cx="2376264" cy="23762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Чинит здесь дорогу кто-то.</a:t>
            </a:r>
            <a:b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Скорость сбавить нужно будет,</a:t>
            </a:r>
            <a:b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Там ведь на дороге люди.</a:t>
            </a:r>
            <a:endParaRPr lang="ru-RU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44608" y="980728"/>
            <a:ext cx="2019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Дорожные 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88224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Фотофакт: центр Севастополя перекопали - площадь Лазарева в траншеях - В горо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5953125" cy="446722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7" name="Picture 2" descr="Трафик, Улица и Дорога Вектор"/>
          <p:cNvPicPr>
            <a:picLocks noChangeAspect="1" noChangeArrowheads="1"/>
          </p:cNvPicPr>
          <p:nvPr/>
        </p:nvPicPr>
        <p:blipFill>
          <a:blip r:embed="rId4" cstate="print"/>
          <a:srcRect l="19894" t="15356" r="62698" b="66925"/>
          <a:stretch>
            <a:fillRect/>
          </a:stretch>
        </p:blipFill>
        <p:spPr bwMode="auto">
          <a:xfrm>
            <a:off x="2339752" y="4941168"/>
            <a:ext cx="1584176" cy="1697331"/>
          </a:xfrm>
          <a:prstGeom prst="rect">
            <a:avLst/>
          </a:prstGeom>
          <a:noFill/>
        </p:spPr>
      </p:pic>
      <p:pic>
        <p:nvPicPr>
          <p:cNvPr id="8" name="Picture 2" descr="Трафик, Улица и Дорога Вектор"/>
          <p:cNvPicPr>
            <a:picLocks noChangeAspect="1" noChangeArrowheads="1"/>
          </p:cNvPicPr>
          <p:nvPr/>
        </p:nvPicPr>
        <p:blipFill>
          <a:blip r:embed="rId4" cstate="print"/>
          <a:srcRect l="19894" t="31893" r="62698" b="50388"/>
          <a:stretch>
            <a:fillRect/>
          </a:stretch>
        </p:blipFill>
        <p:spPr bwMode="auto">
          <a:xfrm>
            <a:off x="4139951" y="4797152"/>
            <a:ext cx="1646583" cy="1764196"/>
          </a:xfrm>
          <a:prstGeom prst="rect">
            <a:avLst/>
          </a:prstGeom>
          <a:noFill/>
        </p:spPr>
      </p:pic>
      <p:pic>
        <p:nvPicPr>
          <p:cNvPr id="9" name="Picture 2" descr="Трафик, Улица и Дорога Вектор"/>
          <p:cNvPicPr>
            <a:picLocks noChangeAspect="1" noChangeArrowheads="1"/>
          </p:cNvPicPr>
          <p:nvPr/>
        </p:nvPicPr>
        <p:blipFill>
          <a:blip r:embed="rId4" cstate="print"/>
          <a:srcRect l="59683" t="67330" r="19179" b="16133"/>
          <a:stretch>
            <a:fillRect/>
          </a:stretch>
        </p:blipFill>
        <p:spPr bwMode="auto">
          <a:xfrm>
            <a:off x="4427984" y="2276872"/>
            <a:ext cx="1661327" cy="1368152"/>
          </a:xfrm>
          <a:prstGeom prst="rect">
            <a:avLst/>
          </a:prstGeom>
          <a:noFill/>
        </p:spPr>
      </p:pic>
      <p:sp>
        <p:nvSpPr>
          <p:cNvPr id="10" name="Загнутый угол 9"/>
          <p:cNvSpPr/>
          <p:nvPr/>
        </p:nvSpPr>
        <p:spPr>
          <a:xfrm>
            <a:off x="6444208" y="548680"/>
            <a:ext cx="2376264" cy="259228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Чинит здесь дорогу кто-то.</a:t>
            </a:r>
            <a:b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Скорость сбавить нужно будет,</a:t>
            </a:r>
            <a:b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Там ведь на дороге люди.</a:t>
            </a:r>
            <a:endParaRPr lang="ru-RU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2564904"/>
            <a:ext cx="2019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Дорожные работы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Выходные с детьми Интернет-магазин умных игрушек Всезнайки"/>
          <p:cNvPicPr>
            <a:picLocks noChangeAspect="1" noChangeArrowheads="1"/>
          </p:cNvPicPr>
          <p:nvPr/>
        </p:nvPicPr>
        <p:blipFill>
          <a:blip r:embed="rId3" cstate="print"/>
          <a:srcRect b="805"/>
          <a:stretch>
            <a:fillRect/>
          </a:stretch>
        </p:blipFill>
        <p:spPr bwMode="auto">
          <a:xfrm>
            <a:off x="251520" y="188640"/>
            <a:ext cx="6029325" cy="47525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5124" name="Picture 4" descr="3.8 Движение на велосипедах запрещено - Запрещающие знаки, дорожные знаки">
            <a:hlinkClick r:id="rId4" action="ppaction://hlinksldjump">
              <a:snd r:embed="rId5" name="laser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103440"/>
            <a:ext cx="1512168" cy="1512168"/>
          </a:xfrm>
          <a:prstGeom prst="rect">
            <a:avLst/>
          </a:prstGeom>
          <a:noFill/>
        </p:spPr>
      </p:pic>
      <p:pic>
        <p:nvPicPr>
          <p:cNvPr id="5126" name="Picture 6" descr="Бесплатный Вектор: Дорожные Знаки, Велосипед, Цикл - Бесплатное изображение на Pixabay - 151608">
            <a:hlinkClick r:id="rId4" action="ppaction://hlinksldjump">
              <a:snd r:embed="rId5" name="laser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 t="53472" r="69288"/>
          <a:stretch>
            <a:fillRect/>
          </a:stretch>
        </p:blipFill>
        <p:spPr bwMode="auto">
          <a:xfrm>
            <a:off x="4355976" y="5040981"/>
            <a:ext cx="1656184" cy="1607363"/>
          </a:xfrm>
          <a:prstGeom prst="rect">
            <a:avLst/>
          </a:prstGeom>
          <a:noFill/>
        </p:spPr>
      </p:pic>
      <p:sp>
        <p:nvSpPr>
          <p:cNvPr id="8" name="Загнутый угол 7"/>
          <p:cNvSpPr/>
          <p:nvPr/>
        </p:nvSpPr>
        <p:spPr>
          <a:xfrm>
            <a:off x="6516216" y="260648"/>
            <a:ext cx="2448272" cy="259228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Обгоняй Максим Сережку.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Вам никто не помешает –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Этот знак все дети знают.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2" descr="ПДД для велосипедистов">
            <a:hlinkClick r:id="rId8" action="ppaction://hlinksldjump">
              <a:snd r:embed="rId9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5085184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Выходные с детьми Интернет-магазин умных игрушек Всезнайки"/>
          <p:cNvPicPr>
            <a:picLocks noChangeAspect="1" noChangeArrowheads="1"/>
          </p:cNvPicPr>
          <p:nvPr/>
        </p:nvPicPr>
        <p:blipFill>
          <a:blip r:embed="rId3" cstate="print"/>
          <a:srcRect b="805"/>
          <a:stretch>
            <a:fillRect/>
          </a:stretch>
        </p:blipFill>
        <p:spPr bwMode="auto">
          <a:xfrm>
            <a:off x="251520" y="188640"/>
            <a:ext cx="6029325" cy="47525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2" name="Picture 2" descr="ПДД для велосипедист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584176" cy="1584176"/>
          </a:xfrm>
          <a:prstGeom prst="rect">
            <a:avLst/>
          </a:prstGeom>
          <a:noFill/>
        </p:spPr>
      </p:pic>
      <p:pic>
        <p:nvPicPr>
          <p:cNvPr id="5124" name="Picture 4" descr="3.8 Движение на велосипедах запрещено - Запрещающие знаки, дорожные зна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103440"/>
            <a:ext cx="1512168" cy="1512168"/>
          </a:xfrm>
          <a:prstGeom prst="rect">
            <a:avLst/>
          </a:prstGeom>
          <a:noFill/>
        </p:spPr>
      </p:pic>
      <p:pic>
        <p:nvPicPr>
          <p:cNvPr id="5126" name="Picture 6" descr="Бесплатный Вектор: Дорожные Знаки, Велосипед, Цикл - Бесплатное изображение на Pixabay - 151608"/>
          <p:cNvPicPr>
            <a:picLocks noChangeAspect="1" noChangeArrowheads="1"/>
          </p:cNvPicPr>
          <p:nvPr/>
        </p:nvPicPr>
        <p:blipFill>
          <a:blip r:embed="rId6" cstate="print"/>
          <a:srcRect t="53472" r="69288"/>
          <a:stretch>
            <a:fillRect/>
          </a:stretch>
        </p:blipFill>
        <p:spPr bwMode="auto">
          <a:xfrm>
            <a:off x="4355976" y="5040981"/>
            <a:ext cx="1656184" cy="1607363"/>
          </a:xfrm>
          <a:prstGeom prst="rect">
            <a:avLst/>
          </a:prstGeom>
          <a:noFill/>
        </p:spPr>
      </p:pic>
      <p:sp>
        <p:nvSpPr>
          <p:cNvPr id="8" name="Загнутый угол 7"/>
          <p:cNvSpPr/>
          <p:nvPr/>
        </p:nvSpPr>
        <p:spPr>
          <a:xfrm>
            <a:off x="6444208" y="260648"/>
            <a:ext cx="2448272" cy="30963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Обгоняй Максим Сережку.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Вам никто не помешает –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Этот знак все дети знают.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Велосипедная дорожка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5536" y="980728"/>
            <a:ext cx="4433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Автор стихов. Олеся Емельянова. 2004 г.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http://maminsite.ru/forum/viewtopic.php?p=6775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6" descr="Дорожные знаки: продам в разделе Оборудование для бизнеса по доступной цене, в продаже Дорожные знаки с фотографиями и описанием">
            <a:hlinkClick r:id="rId3" action="ppaction://hlinksldjump">
              <a:snd r:embed="rId4" name="laser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085184"/>
            <a:ext cx="1296144" cy="1296144"/>
          </a:xfrm>
          <a:prstGeom prst="rect">
            <a:avLst/>
          </a:prstGeom>
          <a:noFill/>
        </p:spPr>
      </p:pic>
      <p:pic>
        <p:nvPicPr>
          <p:cNvPr id="9" name="Picture 8" descr="ПДД РБ 2007-2008 года, глава 1. Общие положения (ADrive.by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941168"/>
            <a:ext cx="1368152" cy="1368152"/>
          </a:xfrm>
          <a:prstGeom prst="rect">
            <a:avLst/>
          </a:prstGeom>
          <a:noFill/>
        </p:spPr>
      </p:pic>
      <p:pic>
        <p:nvPicPr>
          <p:cNvPr id="10" name="Picture 4" descr="Автомобильные новости"/>
          <p:cNvPicPr>
            <a:picLocks noChangeAspect="1" noChangeArrowheads="1"/>
          </p:cNvPicPr>
          <p:nvPr/>
        </p:nvPicPr>
        <p:blipFill>
          <a:blip r:embed="rId7" cstate="print"/>
          <a:srcRect l="9838" t="6951" r="9838" b="11151"/>
          <a:stretch>
            <a:fillRect/>
          </a:stretch>
        </p:blipFill>
        <p:spPr bwMode="auto">
          <a:xfrm>
            <a:off x="467544" y="332656"/>
            <a:ext cx="5472608" cy="4184936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2" descr="Создание благоприятных условий социально-эмоционального развития старших дошкольников через продуктивную деятельность - Планет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988840"/>
            <a:ext cx="1512168" cy="1805076"/>
          </a:xfrm>
          <a:prstGeom prst="rect">
            <a:avLst/>
          </a:prstGeom>
          <a:noFill/>
        </p:spPr>
      </p:pic>
      <p:pic>
        <p:nvPicPr>
          <p:cNvPr id="12" name="Picture 2" descr="TUNINGBOR.COM.UA :: Просмотр темы - Общие положения и порядок регистрации!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980728"/>
            <a:ext cx="581025" cy="1905000"/>
          </a:xfrm>
          <a:prstGeom prst="rect">
            <a:avLst/>
          </a:prstGeom>
          <a:noFill/>
        </p:spPr>
      </p:pic>
      <p:sp>
        <p:nvSpPr>
          <p:cNvPr id="13" name="Загнутый угол 12"/>
          <p:cNvSpPr/>
          <p:nvPr/>
        </p:nvSpPr>
        <p:spPr>
          <a:xfrm>
            <a:off x="6156176" y="2204864"/>
            <a:ext cx="2808312" cy="2088232"/>
          </a:xfrm>
          <a:prstGeom prst="foldedCorner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2348880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Стой!</a:t>
            </a:r>
          </a:p>
          <a:p>
            <a:r>
              <a:rPr lang="ru-RU" dirty="0" smtClean="0"/>
              <a:t> Машины движутся!</a:t>
            </a:r>
            <a:br>
              <a:rPr lang="ru-RU" dirty="0" smtClean="0"/>
            </a:br>
            <a:r>
              <a:rPr lang="ru-RU" dirty="0" smtClean="0"/>
              <a:t>Там, где сошлись пути,</a:t>
            </a:r>
            <a:br>
              <a:rPr lang="ru-RU" dirty="0" smtClean="0"/>
            </a:br>
            <a:r>
              <a:rPr lang="ru-RU" dirty="0" smtClean="0"/>
              <a:t>Кто поможет улицу</a:t>
            </a:r>
            <a:br>
              <a:rPr lang="ru-RU" dirty="0" smtClean="0"/>
            </a:br>
            <a:r>
              <a:rPr lang="ru-RU" dirty="0" smtClean="0"/>
              <a:t>Людям перейти? 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6228184" y="620688"/>
            <a:ext cx="2736304" cy="1440160"/>
          </a:xfrm>
          <a:prstGeom prst="downArrowCallou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Отгадай загадку и выбери правильный знак.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3789040"/>
            <a:ext cx="1503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светофор</a:t>
            </a:r>
            <a:endParaRPr lang="ru-RU" sz="2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Трафик, Улица и Дорога Вектор">
            <a:hlinkClick r:id="rId3" action="ppaction://hlinksldjump">
              <a:snd r:embed="rId4" name="laser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l="39789" r="40317" b="84884"/>
          <a:stretch>
            <a:fillRect/>
          </a:stretch>
        </p:blipFill>
        <p:spPr bwMode="auto">
          <a:xfrm>
            <a:off x="2339752" y="5301208"/>
            <a:ext cx="1683880" cy="1368152"/>
          </a:xfrm>
          <a:prstGeom prst="rect">
            <a:avLst/>
          </a:prstGeom>
          <a:noFill/>
        </p:spPr>
      </p:pic>
      <p:pic>
        <p:nvPicPr>
          <p:cNvPr id="5" name="Picture 2" descr="Трафик, Улица и Дорога Вектор">
            <a:hlinkClick r:id="rId3" action="ppaction://hlinksldjump">
              <a:snd r:embed="rId4" name="laser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l="61198" t="15356" r="21666" b="69288"/>
          <a:stretch>
            <a:fillRect/>
          </a:stretch>
        </p:blipFill>
        <p:spPr bwMode="auto">
          <a:xfrm>
            <a:off x="4427984" y="5157192"/>
            <a:ext cx="1584176" cy="1296145"/>
          </a:xfrm>
          <a:prstGeom prst="rect">
            <a:avLst/>
          </a:prstGeom>
          <a:noFill/>
        </p:spPr>
      </p:pic>
      <p:pic>
        <p:nvPicPr>
          <p:cNvPr id="7" name="Picture 2" descr="Только в России Демотиватор"/>
          <p:cNvPicPr>
            <a:picLocks noChangeAspect="1" noChangeArrowheads="1"/>
          </p:cNvPicPr>
          <p:nvPr/>
        </p:nvPicPr>
        <p:blipFill>
          <a:blip r:embed="rId6" cstate="print"/>
          <a:srcRect l="3544" t="4509" r="4320" b="20343"/>
          <a:stretch>
            <a:fillRect/>
          </a:stretch>
        </p:blipFill>
        <p:spPr bwMode="auto">
          <a:xfrm>
            <a:off x="314887" y="476672"/>
            <a:ext cx="5841289" cy="424847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нутый угол 7"/>
          <p:cNvSpPr/>
          <p:nvPr/>
        </p:nvSpPr>
        <p:spPr>
          <a:xfrm>
            <a:off x="6444208" y="908720"/>
            <a:ext cx="2232248" cy="2282552"/>
          </a:xfrm>
          <a:prstGeom prst="foldedCorner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Это что за </a:t>
            </a:r>
            <a:r>
              <a:rPr lang="ru-RU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чудо-юдо</a:t>
            </a: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Два горба, как у верблюда?</a:t>
            </a:r>
            <a:b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Треугольный этот знак</a:t>
            </a:r>
            <a:b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Называется он как?</a:t>
            </a:r>
            <a:endParaRPr lang="ru-RU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Трафик, Улица и Дорога Вектор">
            <a:hlinkClick r:id="rId7" action="ppaction://hlinksldjump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l="80821" b="84644"/>
          <a:stretch>
            <a:fillRect/>
          </a:stretch>
        </p:blipFill>
        <p:spPr bwMode="auto">
          <a:xfrm>
            <a:off x="539552" y="5301208"/>
            <a:ext cx="162330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Трафик, Улица и Дорога Вектор"/>
          <p:cNvPicPr>
            <a:picLocks noChangeAspect="1" noChangeArrowheads="1"/>
          </p:cNvPicPr>
          <p:nvPr/>
        </p:nvPicPr>
        <p:blipFill>
          <a:blip r:embed="rId3" cstate="print"/>
          <a:srcRect l="39789" r="40317" b="84884"/>
          <a:stretch>
            <a:fillRect/>
          </a:stretch>
        </p:blipFill>
        <p:spPr bwMode="auto">
          <a:xfrm>
            <a:off x="2339752" y="5301208"/>
            <a:ext cx="1683880" cy="1368152"/>
          </a:xfrm>
          <a:prstGeom prst="rect">
            <a:avLst/>
          </a:prstGeom>
          <a:noFill/>
        </p:spPr>
      </p:pic>
      <p:pic>
        <p:nvPicPr>
          <p:cNvPr id="5" name="Picture 2" descr="Трафик, Улица и Дорога Вектор"/>
          <p:cNvPicPr>
            <a:picLocks noChangeAspect="1" noChangeArrowheads="1"/>
          </p:cNvPicPr>
          <p:nvPr/>
        </p:nvPicPr>
        <p:blipFill>
          <a:blip r:embed="rId3" cstate="print"/>
          <a:srcRect l="61198" t="15356" r="21666" b="69288"/>
          <a:stretch>
            <a:fillRect/>
          </a:stretch>
        </p:blipFill>
        <p:spPr bwMode="auto">
          <a:xfrm>
            <a:off x="4427984" y="5157192"/>
            <a:ext cx="1584176" cy="1296145"/>
          </a:xfrm>
          <a:prstGeom prst="rect">
            <a:avLst/>
          </a:prstGeom>
          <a:noFill/>
        </p:spPr>
      </p:pic>
      <p:pic>
        <p:nvPicPr>
          <p:cNvPr id="7" name="Picture 2" descr="Только в России Демотиватор"/>
          <p:cNvPicPr>
            <a:picLocks noChangeAspect="1" noChangeArrowheads="1"/>
          </p:cNvPicPr>
          <p:nvPr/>
        </p:nvPicPr>
        <p:blipFill>
          <a:blip r:embed="rId4" cstate="print"/>
          <a:srcRect l="3544" t="4509" r="4320" b="20343"/>
          <a:stretch>
            <a:fillRect/>
          </a:stretch>
        </p:blipFill>
        <p:spPr bwMode="auto">
          <a:xfrm>
            <a:off x="314887" y="476672"/>
            <a:ext cx="5841289" cy="424847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нутый угол 7"/>
          <p:cNvSpPr/>
          <p:nvPr/>
        </p:nvSpPr>
        <p:spPr>
          <a:xfrm>
            <a:off x="6444208" y="908720"/>
            <a:ext cx="2232248" cy="2282552"/>
          </a:xfrm>
          <a:prstGeom prst="foldedCorner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Это что за </a:t>
            </a:r>
            <a:r>
              <a:rPr lang="ru-RU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чудо-юдо</a:t>
            </a: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Два горба, как у верблюда?</a:t>
            </a:r>
            <a:b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Треугольный этот знак</a:t>
            </a:r>
            <a:b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Называется он как?</a:t>
            </a:r>
            <a:endParaRPr lang="ru-RU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Трафик, Улица и Дорога Вектор"/>
          <p:cNvPicPr>
            <a:picLocks noChangeAspect="1" noChangeArrowheads="1"/>
          </p:cNvPicPr>
          <p:nvPr/>
        </p:nvPicPr>
        <p:blipFill>
          <a:blip r:embed="rId3" cstate="print"/>
          <a:srcRect l="80821" b="84644"/>
          <a:stretch>
            <a:fillRect/>
          </a:stretch>
        </p:blipFill>
        <p:spPr bwMode="auto">
          <a:xfrm>
            <a:off x="539552" y="2132856"/>
            <a:ext cx="1623302" cy="13681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516216" y="2708920"/>
            <a:ext cx="1876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Неровная дорога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www.osh.by/wp-content/uploads/2011/01/P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5256584" cy="36004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ООО &quot;ЮСТ&quot; Дорожные знаки Продукция Запрещающие знаки">
            <a:hlinkClick r:id="rId4" action="ppaction://hlinksldjump">
              <a:snd r:embed="rId5" name="laser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797152"/>
            <a:ext cx="1296144" cy="1296144"/>
          </a:xfrm>
          <a:prstGeom prst="rect">
            <a:avLst/>
          </a:prstGeom>
          <a:noFill/>
        </p:spPr>
      </p:pic>
      <p:pic>
        <p:nvPicPr>
          <p:cNvPr id="5" name="Picture 2" descr="Verkehrsschild - 350 Fußgängerüberweg из markus_marb, Роялти-фри стоковое фото #36833864 на Fotolia.ru">
            <a:hlinkClick r:id="rId4" action="ppaction://hlinksldjump">
              <a:snd r:embed="rId5" name="laser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941168"/>
            <a:ext cx="1209735" cy="1080120"/>
          </a:xfrm>
          <a:prstGeom prst="rect">
            <a:avLst/>
          </a:prstGeom>
          <a:noFill/>
        </p:spPr>
      </p:pic>
      <p:pic>
        <p:nvPicPr>
          <p:cNvPr id="17414" name="Picture 6" descr="Дорожный знак Подземный пешеходный переход 6.6 в Ростове-на-Дону от компании Профит-ЮГ">
            <a:hlinkClick r:id="rId8" action="ppaction://hlinksldjump">
              <a:snd r:embed="rId9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4797152"/>
            <a:ext cx="1296144" cy="1296144"/>
          </a:xfrm>
          <a:prstGeom prst="rect">
            <a:avLst/>
          </a:prstGeom>
          <a:noFill/>
        </p:spPr>
      </p:pic>
      <p:sp>
        <p:nvSpPr>
          <p:cNvPr id="7" name="Загнутый угол 6"/>
          <p:cNvSpPr/>
          <p:nvPr/>
        </p:nvSpPr>
        <p:spPr>
          <a:xfrm>
            <a:off x="6156176" y="692696"/>
            <a:ext cx="2736304" cy="2448272"/>
          </a:xfrm>
          <a:prstGeom prst="foldedCorne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дождь и в ясную погоду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Здесь не ходят пешеходы.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Говорит им знак одно: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"Вам ходить …………………!"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www.osh.by/wp-content/uploads/2011/01/P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5256584" cy="36004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ООО &quot;ЮСТ&quot; Дорожные знаки Продукция Запрещающие зна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941168"/>
            <a:ext cx="1224136" cy="1224136"/>
          </a:xfrm>
          <a:prstGeom prst="rect">
            <a:avLst/>
          </a:prstGeom>
          <a:noFill/>
        </p:spPr>
      </p:pic>
      <p:pic>
        <p:nvPicPr>
          <p:cNvPr id="5" name="Picture 2" descr="Verkehrsschild - 350 Fußgängerüberweg из markus_marb, Роялти-фри стоковое фото #36833864 на Fotolia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013176"/>
            <a:ext cx="1296144" cy="1157271"/>
          </a:xfrm>
          <a:prstGeom prst="rect">
            <a:avLst/>
          </a:prstGeom>
          <a:noFill/>
        </p:spPr>
      </p:pic>
      <p:pic>
        <p:nvPicPr>
          <p:cNvPr id="17414" name="Picture 6" descr="Дорожный знак Подземный пешеходный переход 6.6 в Ростове-на-Дону от компании Профит-Ю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980728"/>
            <a:ext cx="1152128" cy="1152128"/>
          </a:xfrm>
          <a:prstGeom prst="rect">
            <a:avLst/>
          </a:prstGeom>
          <a:noFill/>
        </p:spPr>
      </p:pic>
      <p:sp>
        <p:nvSpPr>
          <p:cNvPr id="7" name="Загнутый угол 6"/>
          <p:cNvSpPr/>
          <p:nvPr/>
        </p:nvSpPr>
        <p:spPr>
          <a:xfrm>
            <a:off x="6156176" y="692696"/>
            <a:ext cx="2736304" cy="2448272"/>
          </a:xfrm>
          <a:prstGeom prst="foldedCorne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 дождь и в ясную погоду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Здесь не ходят пешеходы.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Говорит им знак одно: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"Вам ходить ……………!"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2420888"/>
            <a:ext cx="250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Движение пешеходов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ru-RU" b="1" dirty="0" smtClean="0">
                <a:solidFill>
                  <a:srgbClr val="FFFF00"/>
                </a:solidFill>
              </a:rPr>
              <a:t>запрещено!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нутый угол 2"/>
          <p:cNvSpPr/>
          <p:nvPr/>
        </p:nvSpPr>
        <p:spPr>
          <a:xfrm>
            <a:off x="5724128" y="836712"/>
            <a:ext cx="3168352" cy="2016224"/>
          </a:xfrm>
          <a:prstGeom prst="foldedCorner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Место есть для перехода,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Это знают пешеходы.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Нам его разлиновали,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Где ходить - всем указали?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Памятка родителя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992554" cy="41764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" name="Picture 2" descr="Штрафы ГИБДД: проверка и оплата онлайн. . Поиск штрафов по всей России. . FREE iPhone &amp; iPad app market">
            <a:hlinkClick r:id="rId4" action="ppaction://hlinksldjump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229200"/>
            <a:ext cx="941504" cy="965646"/>
          </a:xfrm>
          <a:prstGeom prst="rect">
            <a:avLst/>
          </a:prstGeom>
          <a:noFill/>
        </p:spPr>
      </p:pic>
      <p:pic>
        <p:nvPicPr>
          <p:cNvPr id="17412" name="Picture 4" descr="Бесплатная Иллюстрация: Дорожный Знак, Щит, Трафик, Дороги - Бесплатное изображение на Pixabay - 6641">
            <a:hlinkClick r:id="rId7" action="ppaction://hlinksldjump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157192"/>
            <a:ext cx="1152128" cy="1152128"/>
          </a:xfrm>
          <a:prstGeom prst="rect">
            <a:avLst/>
          </a:prstGeom>
          <a:noFill/>
        </p:spPr>
      </p:pic>
      <p:pic>
        <p:nvPicPr>
          <p:cNvPr id="17414" name="Picture 6" descr="Технические средства организации дорожного движения знаки дорожные общие технические требования - страница 6">
            <a:hlinkClick r:id="rId7" action="ppaction://hlinksldjump">
              <a:snd r:embed="rId8" name="laser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 l="7013" t="4208" r="6027" b="4625"/>
          <a:stretch>
            <a:fillRect/>
          </a:stretch>
        </p:blipFill>
        <p:spPr bwMode="auto">
          <a:xfrm>
            <a:off x="4355976" y="5157192"/>
            <a:ext cx="942751" cy="988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качать обои рисованный город, векторный, белый фон картинка 1920x1200 на рабочий стол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нутый угол 2"/>
          <p:cNvSpPr/>
          <p:nvPr/>
        </p:nvSpPr>
        <p:spPr>
          <a:xfrm>
            <a:off x="5724128" y="836712"/>
            <a:ext cx="3168352" cy="2016224"/>
          </a:xfrm>
          <a:prstGeom prst="foldedCorner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Место есть для перехода,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Это знают пешеходы.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Нам его разлиновали,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Где ходить - всем указали?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Памятка родителя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992554" cy="41764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" name="Picture 2" descr="Штрафы ГИБДД: проверка и оплата онлайн. . Поиск штрафов по всей России. . FREE iPhone &amp; iPad app mark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20688"/>
            <a:ext cx="871297" cy="893638"/>
          </a:xfrm>
          <a:prstGeom prst="rect">
            <a:avLst/>
          </a:prstGeom>
          <a:noFill/>
        </p:spPr>
      </p:pic>
      <p:pic>
        <p:nvPicPr>
          <p:cNvPr id="17412" name="Picture 4" descr="Бесплатная Иллюстрация: Дорожный Знак, Щит, Трафик, Дороги - Бесплатное изображение на Pixabay - 66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085184"/>
            <a:ext cx="1224136" cy="1224136"/>
          </a:xfrm>
          <a:prstGeom prst="rect">
            <a:avLst/>
          </a:prstGeom>
          <a:noFill/>
        </p:spPr>
      </p:pic>
      <p:pic>
        <p:nvPicPr>
          <p:cNvPr id="17414" name="Picture 6" descr="Технические средства организации дорожного движения знаки дорожные общие технические требования - страница 6"/>
          <p:cNvPicPr>
            <a:picLocks noChangeAspect="1" noChangeArrowheads="1"/>
          </p:cNvPicPr>
          <p:nvPr/>
        </p:nvPicPr>
        <p:blipFill>
          <a:blip r:embed="rId6" cstate="print"/>
          <a:srcRect l="7013" t="4208" r="6027" b="4625"/>
          <a:stretch>
            <a:fillRect/>
          </a:stretch>
        </p:blipFill>
        <p:spPr bwMode="auto">
          <a:xfrm>
            <a:off x="4283968" y="5229200"/>
            <a:ext cx="874066" cy="9163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84168" y="2276872"/>
            <a:ext cx="233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Пешеходный переход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334</Words>
  <Application>Microsoft Office PowerPoint</Application>
  <PresentationFormat>Экран (4:3)</PresentationFormat>
  <Paragraphs>89</Paragraphs>
  <Slides>28</Slides>
  <Notes>0</Notes>
  <HiddenSlides>13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Lucida Grande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sky</dc:creator>
  <cp:lastModifiedBy>User</cp:lastModifiedBy>
  <cp:revision>78</cp:revision>
  <dcterms:created xsi:type="dcterms:W3CDTF">2015-04-24T05:21:31Z</dcterms:created>
  <dcterms:modified xsi:type="dcterms:W3CDTF">2017-09-26T07:33:22Z</dcterms:modified>
</cp:coreProperties>
</file>